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81" r:id="rId2"/>
    <p:sldId id="395" r:id="rId3"/>
    <p:sldId id="399" r:id="rId4"/>
    <p:sldId id="401" r:id="rId5"/>
    <p:sldId id="337" r:id="rId6"/>
    <p:sldId id="336" r:id="rId7"/>
    <p:sldId id="338" r:id="rId8"/>
    <p:sldId id="339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8" autoAdjust="0"/>
  </p:normalViewPr>
  <p:slideViewPr>
    <p:cSldViewPr snapToGrid="0">
      <p:cViewPr varScale="1">
        <p:scale>
          <a:sx n="104" d="100"/>
          <a:sy n="104" d="100"/>
        </p:scale>
        <p:origin x="16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027AD-9734-4ABC-A9CD-20738A0D6B51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42ECB-3251-4A53-958F-B0DC0C86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887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4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22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8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19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12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78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30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8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19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50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54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6876C-CF9A-4565-9D2D-9617AA486B50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E8719-4AC0-4D6C-985C-D0FA7C663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13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1926EF2B-BF44-508F-26DB-AF1B7270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21420"/>
            <a:ext cx="8189347" cy="6071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no3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no4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no6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SV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／法定研修で行ったことのある役割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no5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OJT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の課題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73E8E96-61BE-332C-88E7-355F5C2F43AB}"/>
              </a:ext>
            </a:extLst>
          </p:cNvPr>
          <p:cNvSpPr/>
          <p:nvPr/>
        </p:nvSpPr>
        <p:spPr>
          <a:xfrm>
            <a:off x="628650" y="1122218"/>
            <a:ext cx="7823586" cy="28263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B2D584C-D71A-0278-7740-B57C298BE4BF}"/>
              </a:ext>
            </a:extLst>
          </p:cNvPr>
          <p:cNvSpPr/>
          <p:nvPr/>
        </p:nvSpPr>
        <p:spPr>
          <a:xfrm>
            <a:off x="628650" y="4745183"/>
            <a:ext cx="7823586" cy="1828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33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12163D-C195-072D-3553-CE325BC4FE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9A9D6048-EA61-01E8-2CF0-DEBDE7465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21420"/>
            <a:ext cx="8189347" cy="6071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no7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インターバルの実施状況／受け入れ状況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no8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人材育成ビジョンの活用状況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1C979B-A3B9-5E8E-50D7-4DF04469FF39}"/>
              </a:ext>
            </a:extLst>
          </p:cNvPr>
          <p:cNvSpPr/>
          <p:nvPr/>
        </p:nvSpPr>
        <p:spPr>
          <a:xfrm>
            <a:off x="628650" y="1122219"/>
            <a:ext cx="7823586" cy="22167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63E48B2-3A97-8053-B6C1-11FFEBB778F1}"/>
              </a:ext>
            </a:extLst>
          </p:cNvPr>
          <p:cNvSpPr/>
          <p:nvPr/>
        </p:nvSpPr>
        <p:spPr>
          <a:xfrm>
            <a:off x="660207" y="4184073"/>
            <a:ext cx="7823586" cy="21197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1054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5BDD31-F96B-44DE-B289-248AECFC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880"/>
            <a:ext cx="7886700" cy="1026352"/>
          </a:xfrm>
        </p:spPr>
        <p:txBody>
          <a:bodyPr>
            <a:norm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演習①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ACB1B8-D0CD-2903-53AA-B64A2E510F76}"/>
              </a:ext>
            </a:extLst>
          </p:cNvPr>
          <p:cNvSpPr txBox="1"/>
          <p:nvPr/>
        </p:nvSpPr>
        <p:spPr>
          <a:xfrm>
            <a:off x="628650" y="1381720"/>
            <a:ext cx="766456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あなたは、基幹相談支援センターの主任相談支援専門員です。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今年度、初任者研修のインターバル実習では、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圏域の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OJT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の活性化のため、何かしらの取り組みを行いたいと思っています。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今は６月６日で、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県の初任者研修の実習１は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月頃に実施予定です。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0B5E598-5BF5-C759-1139-FF3D9BE13351}"/>
              </a:ext>
            </a:extLst>
          </p:cNvPr>
          <p:cNvSpPr/>
          <p:nvPr/>
        </p:nvSpPr>
        <p:spPr>
          <a:xfrm>
            <a:off x="628650" y="2951018"/>
            <a:ext cx="7823586" cy="34151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67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17648-DFC2-6FA0-00B4-B88CB4160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A91091-E043-ACF1-D9D5-677571769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880"/>
            <a:ext cx="7886700" cy="1026352"/>
          </a:xfrm>
        </p:spPr>
        <p:txBody>
          <a:bodyPr>
            <a:norm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255943-D45C-CD17-1C1D-372225791916}"/>
              </a:ext>
            </a:extLst>
          </p:cNvPr>
          <p:cNvSpPr txBox="1"/>
          <p:nvPr/>
        </p:nvSpPr>
        <p:spPr>
          <a:xfrm>
            <a:off x="628650" y="1381720"/>
            <a:ext cx="7664560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あなたは、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圏域の基幹相談支援センターの主任相談支援専門員です。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県の人材育成ビジョンは、比較的早く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年度に作成されましたが、その後、更新されていませんでした。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あなたは、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県の法定研修を検討する会議のメンバーですが、どのような取り組みができると考えられますか？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B82FD90-ABA0-BA2A-5C19-54478EF70561}"/>
              </a:ext>
            </a:extLst>
          </p:cNvPr>
          <p:cNvSpPr/>
          <p:nvPr/>
        </p:nvSpPr>
        <p:spPr>
          <a:xfrm>
            <a:off x="628650" y="3345872"/>
            <a:ext cx="7823586" cy="32142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46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4F016D-0A5B-A748-BCEE-96F21DE73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演習６　実地教育計画の作成②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D13C460B-811C-73AA-6867-AB5749534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0389"/>
            <a:ext cx="8189347" cy="1325563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個別のスーパービジョンの準備期、実施期、振り返り期での目標を考えましょう。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B7866DF-9A55-D9CA-2B6B-3EB3217C1921}"/>
              </a:ext>
            </a:extLst>
          </p:cNvPr>
          <p:cNvSpPr txBox="1">
            <a:spLocks/>
          </p:cNvSpPr>
          <p:nvPr/>
        </p:nvSpPr>
        <p:spPr>
          <a:xfrm>
            <a:off x="628649" y="3574869"/>
            <a:ext cx="8189347" cy="47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準備期の目標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D098EC3-BF37-241C-4AFC-696D77DE6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476023"/>
              </p:ext>
            </p:extLst>
          </p:nvPr>
        </p:nvGraphicFramePr>
        <p:xfrm>
          <a:off x="507556" y="4194402"/>
          <a:ext cx="8310440" cy="1501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10440">
                  <a:extLst>
                    <a:ext uri="{9D8B030D-6E8A-4147-A177-3AD203B41FA5}">
                      <a16:colId xmlns:a16="http://schemas.microsoft.com/office/drawing/2014/main" val="433719948"/>
                    </a:ext>
                  </a:extLst>
                </a:gridCol>
              </a:tblGrid>
              <a:tr h="1501003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57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2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4F016D-0A5B-A748-BCEE-96F21DE73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演習６　実地教育計画の作成③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B7866DF-9A55-D9CA-2B6B-3EB3217C1921}"/>
              </a:ext>
            </a:extLst>
          </p:cNvPr>
          <p:cNvSpPr txBox="1">
            <a:spLocks/>
          </p:cNvSpPr>
          <p:nvPr/>
        </p:nvSpPr>
        <p:spPr>
          <a:xfrm>
            <a:off x="619941" y="1638437"/>
            <a:ext cx="8189347" cy="47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実施期の目標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D098EC3-BF37-241C-4AFC-696D77DE6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93426"/>
              </p:ext>
            </p:extLst>
          </p:nvPr>
        </p:nvGraphicFramePr>
        <p:xfrm>
          <a:off x="498848" y="2257971"/>
          <a:ext cx="8310440" cy="1770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10440">
                  <a:extLst>
                    <a:ext uri="{9D8B030D-6E8A-4147-A177-3AD203B41FA5}">
                      <a16:colId xmlns:a16="http://schemas.microsoft.com/office/drawing/2014/main" val="433719948"/>
                    </a:ext>
                  </a:extLst>
                </a:gridCol>
              </a:tblGrid>
              <a:tr h="1770968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573985"/>
                  </a:ext>
                </a:extLst>
              </a:tr>
            </a:tbl>
          </a:graphicData>
        </a:graphic>
      </p:graphicFrame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51DCA26E-B40E-1A36-88C3-8FEDED370737}"/>
              </a:ext>
            </a:extLst>
          </p:cNvPr>
          <p:cNvSpPr txBox="1">
            <a:spLocks/>
          </p:cNvSpPr>
          <p:nvPr/>
        </p:nvSpPr>
        <p:spPr>
          <a:xfrm>
            <a:off x="619941" y="4349932"/>
            <a:ext cx="8189347" cy="47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振り返り期の目標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B4EBAED2-7F5E-27BC-7B68-F934A68D66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792266"/>
              </p:ext>
            </p:extLst>
          </p:nvPr>
        </p:nvGraphicFramePr>
        <p:xfrm>
          <a:off x="498848" y="4969466"/>
          <a:ext cx="8310440" cy="1770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10440">
                  <a:extLst>
                    <a:ext uri="{9D8B030D-6E8A-4147-A177-3AD203B41FA5}">
                      <a16:colId xmlns:a16="http://schemas.microsoft.com/office/drawing/2014/main" val="433719948"/>
                    </a:ext>
                  </a:extLst>
                </a:gridCol>
              </a:tblGrid>
              <a:tr h="1770968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57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119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4F016D-0A5B-A748-BCEE-96F21DE73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演習６　実地教育計画の作成④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B7866DF-9A55-D9CA-2B6B-3EB3217C1921}"/>
              </a:ext>
            </a:extLst>
          </p:cNvPr>
          <p:cNvSpPr txBox="1">
            <a:spLocks/>
          </p:cNvSpPr>
          <p:nvPr/>
        </p:nvSpPr>
        <p:spPr>
          <a:xfrm>
            <a:off x="628649" y="3543165"/>
            <a:ext cx="8189347" cy="47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いつ頃、誰に対して、個別のスーパービジョンを実施するか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D098EC3-BF37-241C-4AFC-696D77DE6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864704"/>
              </p:ext>
            </p:extLst>
          </p:nvPr>
        </p:nvGraphicFramePr>
        <p:xfrm>
          <a:off x="507556" y="4241074"/>
          <a:ext cx="8310440" cy="2124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10440">
                  <a:extLst>
                    <a:ext uri="{9D8B030D-6E8A-4147-A177-3AD203B41FA5}">
                      <a16:colId xmlns:a16="http://schemas.microsoft.com/office/drawing/2014/main" val="433719948"/>
                    </a:ext>
                  </a:extLst>
                </a:gridCol>
              </a:tblGrid>
              <a:tr h="2124892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573985"/>
                  </a:ext>
                </a:extLst>
              </a:tr>
            </a:tbl>
          </a:graphicData>
        </a:graphic>
      </p:graphicFrame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2A7D5D8B-EAD7-866B-010A-C6F4A6012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0390"/>
            <a:ext cx="8189347" cy="1193074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次に、個別のスーパービジョンを実施するイメージをしてみましょう。いつ頃、誰に対して、個別のスーパービジョンを実施するか考えてみましょう。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0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4F016D-0A5B-A748-BCEE-96F21DE73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演習６　共有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2A7D5D8B-EAD7-866B-010A-C6F4A6012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752125"/>
            <a:ext cx="8189347" cy="1408610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今まで行った個人ワークについて、グループで共有しましょう。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最後に、３月６日までにグループで集まって、それぞれのメンバーの進捗状況を確認する日時、方法を検討してください。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A571935-DDB7-72C6-C20C-0259FBC44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489718"/>
              </p:ext>
            </p:extLst>
          </p:nvPr>
        </p:nvGraphicFramePr>
        <p:xfrm>
          <a:off x="507558" y="3222172"/>
          <a:ext cx="8310440" cy="2682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10440">
                  <a:extLst>
                    <a:ext uri="{9D8B030D-6E8A-4147-A177-3AD203B41FA5}">
                      <a16:colId xmlns:a16="http://schemas.microsoft.com/office/drawing/2014/main" val="433719948"/>
                    </a:ext>
                  </a:extLst>
                </a:gridCol>
              </a:tblGrid>
              <a:tr h="2682239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ja-JP" altLang="en-US" sz="18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メモ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573985"/>
                  </a:ext>
                </a:extLst>
              </a:tr>
            </a:tbl>
          </a:graphicData>
        </a:graphic>
      </p:graphicFrame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3A023F0-33D0-8C5B-9672-CF67123AD704}"/>
              </a:ext>
            </a:extLst>
          </p:cNvPr>
          <p:cNvSpPr txBox="1">
            <a:spLocks/>
          </p:cNvSpPr>
          <p:nvPr/>
        </p:nvSpPr>
        <p:spPr>
          <a:xfrm>
            <a:off x="258536" y="6143898"/>
            <a:ext cx="8189347" cy="500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モニタリング日　　　　　月　　　　日　　　方法：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5391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E899A6995971F4AA671552461F3BEB1" ma:contentTypeVersion="3" ma:contentTypeDescription="新しいドキュメントを作成します。" ma:contentTypeScope="" ma:versionID="5cf64aa064b14207fcd497255ed94e50">
  <xsd:schema xmlns:xsd="http://www.w3.org/2001/XMLSchema" xmlns:xs="http://www.w3.org/2001/XMLSchema" xmlns:p="http://schemas.microsoft.com/office/2006/metadata/properties" xmlns:ns2="494063e7-643b-4f66-8e1b-8edb82f7aab6" targetNamespace="http://schemas.microsoft.com/office/2006/metadata/properties" ma:root="true" ma:fieldsID="dea7cb3e804c2c1427da59b1c3ed3d01" ns2:_="">
    <xsd:import namespace="494063e7-643b-4f66-8e1b-8edb82f7aa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063e7-643b-4f66-8e1b-8edb82f7aa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129DA6-4021-4AA9-87AE-B4AE99D09927}"/>
</file>

<file path=customXml/itemProps2.xml><?xml version="1.0" encoding="utf-8"?>
<ds:datastoreItem xmlns:ds="http://schemas.openxmlformats.org/officeDocument/2006/customXml" ds:itemID="{D0BA4405-ACA9-4031-8F99-B6D456D83B04}"/>
</file>

<file path=customXml/itemProps3.xml><?xml version="1.0" encoding="utf-8"?>
<ds:datastoreItem xmlns:ds="http://schemas.openxmlformats.org/officeDocument/2006/customXml" ds:itemID="{A6C49C7E-0637-450E-9AE3-C859F81BBDA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4924</TotalTime>
  <Words>318</Words>
  <Application>Microsoft Office PowerPoint</Application>
  <PresentationFormat>画面に合わせる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演習①</vt:lpstr>
      <vt:lpstr>演習②</vt:lpstr>
      <vt:lpstr>演習６　実地教育計画の作成②</vt:lpstr>
      <vt:lpstr>演習６　実地教育計画の作成③</vt:lpstr>
      <vt:lpstr>演習６　実地教育計画の作成④</vt:lpstr>
      <vt:lpstr>演習６　共有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2021年度 実地教育従事者養成研修</dc:title>
  <dc:creator>相馬 大祐</dc:creator>
  <cp:lastModifiedBy>小川 陽(ogawa-akira.nc1)</cp:lastModifiedBy>
  <cp:revision>100</cp:revision>
  <cp:lastPrinted>2021-08-05T12:38:57Z</cp:lastPrinted>
  <dcterms:created xsi:type="dcterms:W3CDTF">2021-08-01T12:16:04Z</dcterms:created>
  <dcterms:modified xsi:type="dcterms:W3CDTF">2025-05-26T04:32:10Z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0x0101007E899A6995971F4AA671552461F3BEB1</vt:lpwstr>
  </property>
</Properties>
</file>